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291" r:id="rId2"/>
    <p:sldMasterId id="2147484502" r:id="rId3"/>
  </p:sldMasterIdLst>
  <p:sldIdLst>
    <p:sldId id="258" r:id="rId4"/>
    <p:sldId id="259" r:id="rId5"/>
    <p:sldId id="260" r:id="rId6"/>
    <p:sldId id="267" r:id="rId7"/>
    <p:sldId id="271" r:id="rId8"/>
    <p:sldId id="261" r:id="rId9"/>
    <p:sldId id="272" r:id="rId10"/>
    <p:sldId id="273" r:id="rId11"/>
    <p:sldId id="276" r:id="rId12"/>
    <p:sldId id="275" r:id="rId13"/>
    <p:sldId id="262" r:id="rId14"/>
    <p:sldId id="277" r:id="rId15"/>
    <p:sldId id="278" r:id="rId16"/>
    <p:sldId id="280" r:id="rId17"/>
    <p:sldId id="263" r:id="rId18"/>
    <p:sldId id="279" r:id="rId19"/>
    <p:sldId id="285" r:id="rId20"/>
    <p:sldId id="281" r:id="rId21"/>
    <p:sldId id="283" r:id="rId22"/>
    <p:sldId id="284" r:id="rId23"/>
    <p:sldId id="282" r:id="rId24"/>
    <p:sldId id="286" r:id="rId25"/>
    <p:sldId id="264" r:id="rId26"/>
    <p:sldId id="287" r:id="rId27"/>
    <p:sldId id="288" r:id="rId28"/>
    <p:sldId id="291" r:id="rId29"/>
    <p:sldId id="289" r:id="rId30"/>
    <p:sldId id="292" r:id="rId31"/>
    <p:sldId id="293" r:id="rId32"/>
    <p:sldId id="294" r:id="rId33"/>
    <p:sldId id="265" r:id="rId34"/>
    <p:sldId id="295" r:id="rId35"/>
    <p:sldId id="296" r:id="rId36"/>
    <p:sldId id="297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266" r:id="rId46"/>
    <p:sldId id="308" r:id="rId47"/>
    <p:sldId id="309" r:id="rId48"/>
    <p:sldId id="310" r:id="rId49"/>
    <p:sldId id="311" r:id="rId50"/>
    <p:sldId id="307" r:id="rId51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9" autoAdjust="0"/>
    <p:restoredTop sz="94684" autoAdjust="0"/>
  </p:normalViewPr>
  <p:slideViewPr>
    <p:cSldViewPr snapToGrid="0" snapToObjects="1">
      <p:cViewPr>
        <p:scale>
          <a:sx n="114" d="100"/>
          <a:sy n="114" d="100"/>
        </p:scale>
        <p:origin x="-736" y="-280"/>
      </p:cViewPr>
      <p:guideLst>
        <p:guide orient="horz" pos="3070"/>
        <p:guide pos="5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jpg"/><Relationship Id="rId3" Type="http://schemas.openxmlformats.org/officeDocument/2006/relationships/image" Target="../media/image15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jpg"/><Relationship Id="rId3" Type="http://schemas.openxmlformats.org/officeDocument/2006/relationships/image" Target="../media/image1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jpg"/><Relationship Id="rId3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28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" name="Picture 1" descr="brightcove_ppt_marketi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1" y="6473825"/>
            <a:ext cx="78486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181" y="3349625"/>
            <a:ext cx="11990832" cy="228295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" y="6702425"/>
            <a:ext cx="17327562" cy="1447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81" y="3349625"/>
            <a:ext cx="7671816" cy="2282952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" y="6702425"/>
            <a:ext cx="17327562" cy="1447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877" y="3355721"/>
            <a:ext cx="10509504" cy="2279904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" y="6702425"/>
            <a:ext cx="17327562" cy="1447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3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200"/>
              </a:lnSpc>
              <a:buNone/>
              <a:defRPr sz="3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36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28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1" y="6473825"/>
            <a:ext cx="59055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theme" Target="../theme/theme2.xml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32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8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4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4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4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490" r:id="rId5"/>
    <p:sldLayoutId id="2147484491" r:id="rId6"/>
    <p:sldLayoutId id="2147484492" r:id="rId7"/>
    <p:sldLayoutId id="2147484493" r:id="rId8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60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Brightcove Gallery Essentials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Bob Bailey</a:t>
            </a:r>
          </a:p>
          <a:p>
            <a:r>
              <a:rPr lang="en-US" dirty="0" smtClean="0"/>
              <a:t>bbailey@brightcove.com</a:t>
            </a:r>
            <a:endParaRPr lang="en-US" dirty="0"/>
          </a:p>
        </p:txBody>
      </p:sp>
      <p:pic>
        <p:nvPicPr>
          <p:cNvPr id="4" name="Picture 3" descr="gallery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567" y="7117986"/>
            <a:ext cx="7493311" cy="187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4522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the Player 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Gallery requires the player ID for the Video Cloud API player that will be used on your sites</a:t>
            </a:r>
          </a:p>
          <a:p>
            <a:r>
              <a:rPr lang="en-US" dirty="0" smtClean="0"/>
              <a:t>To configure the player ID:</a:t>
            </a:r>
          </a:p>
          <a:p>
            <a:pPr lvl="1"/>
            <a:r>
              <a:rPr lang="en-US" dirty="0" smtClean="0"/>
              <a:t>Open the </a:t>
            </a:r>
            <a:r>
              <a:rPr lang="en-US" b="1" dirty="0" smtClean="0"/>
              <a:t>Publishing</a:t>
            </a:r>
            <a:r>
              <a:rPr lang="en-US" dirty="0" smtClean="0"/>
              <a:t> module, locate </a:t>
            </a:r>
            <a:r>
              <a:rPr lang="en-US" dirty="0" smtClean="0"/>
              <a:t>the player to use</a:t>
            </a:r>
            <a:endParaRPr lang="en-US" dirty="0" smtClean="0"/>
          </a:p>
          <a:p>
            <a:pPr lvl="1"/>
            <a:r>
              <a:rPr lang="en-US" dirty="0" smtClean="0"/>
              <a:t>Copy the player ID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10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59" y="5397335"/>
            <a:ext cx="7584667" cy="28771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992" y="6175743"/>
            <a:ext cx="7392987" cy="323825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8081252" y="7672941"/>
            <a:ext cx="1440740" cy="522913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593542"/>
      </p:ext>
    </p:extLst>
  </p:cSld>
  <p:clrMapOvr>
    <a:masterClrMapping/>
  </p:clrMapOvr>
  <p:transition xmlns:p14="http://schemas.microsoft.com/office/powerpoint/2010/main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Creating a New </a:t>
            </a:r>
            <a:r>
              <a:rPr lang="en-US" dirty="0" smtClean="0"/>
              <a:t>Site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62966"/>
      </p:ext>
    </p:extLst>
  </p:cSld>
  <p:clrMapOvr>
    <a:masterClrMapping/>
  </p:clrMapOvr>
  <p:transition xmlns:p14="http://schemas.microsoft.com/office/powerpoint/2010/main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New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create a new site, click </a:t>
            </a:r>
            <a:r>
              <a:rPr lang="en-US" b="1" dirty="0" smtClean="0"/>
              <a:t>CREATE A SITE 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594" y="3004866"/>
            <a:ext cx="11724719" cy="560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0664"/>
      </p:ext>
    </p:extLst>
  </p:cSld>
  <p:clrMapOvr>
    <a:masterClrMapping/>
  </p:clrMapOvr>
  <p:transition xmlns:p14="http://schemas.microsoft.com/office/powerpoint/2010/main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New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a template</a:t>
            </a:r>
            <a:br>
              <a:rPr lang="en-US" dirty="0" smtClean="0"/>
            </a:br>
            <a:r>
              <a:rPr lang="en-US" dirty="0" smtClean="0"/>
              <a:t>and a style</a:t>
            </a:r>
          </a:p>
          <a:p>
            <a:endParaRPr lang="en-US" dirty="0" smtClean="0"/>
          </a:p>
          <a:p>
            <a:r>
              <a:rPr lang="en-US" dirty="0" smtClean="0"/>
              <a:t>Styles can be changed</a:t>
            </a:r>
            <a:br>
              <a:rPr lang="en-US" dirty="0" smtClean="0"/>
            </a:br>
            <a:r>
              <a:rPr lang="en-US" dirty="0" smtClean="0"/>
              <a:t>later, templates can’t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13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704" y="923665"/>
            <a:ext cx="9115696" cy="783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49473"/>
      </p:ext>
    </p:extLst>
  </p:cSld>
  <p:clrMapOvr>
    <a:masterClrMapping/>
  </p:clrMapOvr>
  <p:transition xmlns:p14="http://schemas.microsoft.com/office/powerpoint/2010/main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Gallery Site Editor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 add videos and customize the site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14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744" y="3009414"/>
            <a:ext cx="10652988" cy="559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47565"/>
      </p:ext>
    </p:extLst>
  </p:cSld>
  <p:clrMapOvr>
    <a:masterClrMapping/>
  </p:clrMapOvr>
  <p:transition xmlns:p14="http://schemas.microsoft.com/office/powerpoint/2010/main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Adding Objects to </a:t>
            </a:r>
            <a:r>
              <a:rPr lang="en-US" dirty="0" smtClean="0"/>
              <a:t>Pages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729605"/>
      </p:ext>
    </p:extLst>
  </p:cSld>
  <p:clrMapOvr>
    <a:masterClrMapping/>
  </p:clrMapOvr>
  <p:transition xmlns:p14="http://schemas.microsoft.com/office/powerpoint/2010/main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Navigation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upon the template that is selected,</a:t>
            </a:r>
            <a:br>
              <a:rPr lang="en-US" dirty="0" smtClean="0"/>
            </a:br>
            <a:r>
              <a:rPr lang="en-US" dirty="0" smtClean="0"/>
              <a:t>a set of pages templates will be available</a:t>
            </a:r>
          </a:p>
          <a:p>
            <a:endParaRPr lang="en-US" dirty="0" smtClean="0"/>
          </a:p>
          <a:p>
            <a:r>
              <a:rPr lang="en-US" dirty="0" smtClean="0"/>
              <a:t>Click on the page thumbnail to view/edit the</a:t>
            </a:r>
            <a:br>
              <a:rPr lang="en-US" dirty="0" smtClean="0"/>
            </a:br>
            <a:r>
              <a:rPr lang="en-US" dirty="0" smtClean="0"/>
              <a:t>page contents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16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0933" y="1178927"/>
            <a:ext cx="3272469" cy="758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83677"/>
      </p:ext>
    </p:extLst>
  </p:cSld>
  <p:clrMapOvr>
    <a:masterClrMapping/>
  </p:clrMapOvr>
  <p:transition xmlns:p14="http://schemas.microsoft.com/office/powerpoint/2010/main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the </a:t>
            </a:r>
            <a:r>
              <a:rPr lang="en-US" dirty="0" smtClean="0"/>
              <a:t>Player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page templates provide</a:t>
            </a:r>
            <a:br>
              <a:rPr lang="en-US" dirty="0" smtClean="0"/>
            </a:br>
            <a:r>
              <a:rPr lang="en-US" dirty="0" smtClean="0"/>
              <a:t>the ability to change the</a:t>
            </a:r>
            <a:br>
              <a:rPr lang="en-US" dirty="0" smtClean="0"/>
            </a:br>
            <a:r>
              <a:rPr lang="en-US" dirty="0" smtClean="0"/>
              <a:t>player layout</a:t>
            </a:r>
          </a:p>
          <a:p>
            <a:endParaRPr lang="en-US" dirty="0"/>
          </a:p>
          <a:p>
            <a:r>
              <a:rPr lang="en-US" dirty="0" smtClean="0"/>
              <a:t>Click </a:t>
            </a:r>
            <a:r>
              <a:rPr lang="en-US" b="1" dirty="0" smtClean="0"/>
              <a:t>Change Layout </a:t>
            </a:r>
            <a:r>
              <a:rPr lang="en-US" dirty="0" smtClean="0"/>
              <a:t>and select</a:t>
            </a:r>
            <a:br>
              <a:rPr lang="en-US" dirty="0" smtClean="0"/>
            </a:br>
            <a:r>
              <a:rPr lang="en-US" dirty="0" smtClean="0"/>
              <a:t>a new layout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17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670" y="925181"/>
            <a:ext cx="2467137" cy="831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76412"/>
      </p:ext>
    </p:extLst>
  </p:cSld>
  <p:clrMapOvr>
    <a:masterClrMapping/>
  </p:clrMapOvr>
  <p:transition xmlns:p14="http://schemas.microsoft.com/office/powerpoint/2010/main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the Page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Placeholders on the page</a:t>
            </a:r>
            <a:br>
              <a:rPr lang="en-US" dirty="0" smtClean="0"/>
            </a:br>
            <a:r>
              <a:rPr lang="en-US" dirty="0" smtClean="0"/>
              <a:t>indicate where images/text</a:t>
            </a:r>
            <a:br>
              <a:rPr lang="en-US" dirty="0" smtClean="0"/>
            </a:br>
            <a:r>
              <a:rPr lang="en-US" dirty="0" smtClean="0"/>
              <a:t>can be added</a:t>
            </a:r>
          </a:p>
          <a:p>
            <a:endParaRPr lang="en-US" dirty="0"/>
          </a:p>
          <a:p>
            <a:r>
              <a:rPr lang="en-US" dirty="0"/>
              <a:t>To add content, click a</a:t>
            </a:r>
            <a:br>
              <a:rPr lang="en-US" dirty="0"/>
            </a:br>
            <a:r>
              <a:rPr lang="en-US" dirty="0" smtClean="0"/>
              <a:t>placeholder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18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513" y="1701840"/>
            <a:ext cx="10296923" cy="705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41328"/>
      </p:ext>
    </p:extLst>
  </p:cSld>
  <p:clrMapOvr>
    <a:masterClrMapping/>
  </p:clrMapOvr>
  <p:transition xmlns:p14="http://schemas.microsoft.com/office/powerpoint/2010/main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a placeholder</a:t>
            </a:r>
          </a:p>
          <a:p>
            <a:r>
              <a:rPr lang="en-US" dirty="0" smtClean="0"/>
              <a:t>Select </a:t>
            </a:r>
            <a:r>
              <a:rPr lang="en-US" b="1" dirty="0" smtClean="0"/>
              <a:t>Upload</a:t>
            </a:r>
            <a:r>
              <a:rPr lang="en-US" dirty="0" smtClean="0"/>
              <a:t> and then </a:t>
            </a:r>
            <a:r>
              <a:rPr lang="en-US" b="1" dirty="0" smtClean="0"/>
              <a:t>Save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 add image placeholder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Click </a:t>
            </a:r>
            <a:r>
              <a:rPr lang="en-US" b="1" dirty="0" smtClean="0"/>
              <a:t>+ADD PHOTO</a:t>
            </a:r>
            <a:r>
              <a:rPr lang="en-US" dirty="0" smtClean="0"/>
              <a:t> link to browse</a:t>
            </a:r>
            <a:br>
              <a:rPr lang="en-US" dirty="0" smtClean="0"/>
            </a:br>
            <a:r>
              <a:rPr lang="en-US" dirty="0" smtClean="0"/>
              <a:t>and select an image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568" y="1911090"/>
            <a:ext cx="5265161" cy="21874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417" y="4322033"/>
            <a:ext cx="5453443" cy="453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88576"/>
      </p:ext>
    </p:extLst>
  </p:cSld>
  <p:clrMapOvr>
    <a:masterClrMapping/>
  </p:clrMapOvr>
  <p:transition xmlns:p14="http://schemas.microsoft.com/office/powerpoint/2010/main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Introduction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Gallery Settings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Creating a New Site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Adding Objects to Pages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Adding Video to a Site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Setting Site Properties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Previewing &amp; Publishing a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997747"/>
      </p:ext>
    </p:extLst>
  </p:cSld>
  <p:clrMapOvr>
    <a:masterClrMapping/>
  </p:clrMapOvr>
  <p:transition xmlns:p14="http://schemas.microsoft.com/office/powerpoint/2010/main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made to the page will appear real-time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20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008" y="3323014"/>
            <a:ext cx="12386392" cy="444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264780"/>
      </p:ext>
    </p:extLst>
  </p:cSld>
  <p:clrMapOvr>
    <a:masterClrMapping/>
  </p:clrMapOvr>
  <p:transition xmlns:p14="http://schemas.microsoft.com/office/powerpoint/2010/main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</a:t>
            </a:r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a text placeholder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Enter the text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21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296" y="2659486"/>
            <a:ext cx="10960100" cy="2095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202" y="6086250"/>
            <a:ext cx="107188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02546"/>
      </p:ext>
    </p:extLst>
  </p:cSld>
  <p:clrMapOvr>
    <a:masterClrMapping/>
  </p:clrMapOvr>
  <p:transition xmlns:p14="http://schemas.microsoft.com/office/powerpoint/2010/main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Deleting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chasing arrows to remove</a:t>
            </a:r>
            <a:br>
              <a:rPr lang="en-US" dirty="0" smtClean="0"/>
            </a:br>
            <a:r>
              <a:rPr lang="en-US" dirty="0" smtClean="0"/>
              <a:t>an image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Clear text and then Save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6218" y="1784350"/>
            <a:ext cx="6311900" cy="3086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668" y="6092681"/>
            <a:ext cx="42291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982280"/>
      </p:ext>
    </p:extLst>
  </p:cSld>
  <p:clrMapOvr>
    <a:masterClrMapping/>
  </p:clrMapOvr>
  <p:transition xmlns:p14="http://schemas.microsoft.com/office/powerpoint/2010/main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Adding Video to a </a:t>
            </a:r>
            <a:r>
              <a:rPr lang="en-US" dirty="0" smtClean="0"/>
              <a:t>Site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578129"/>
      </p:ext>
    </p:extLst>
  </p:cSld>
  <p:clrMapOvr>
    <a:masterClrMapping/>
  </p:clrMapOvr>
  <p:transition xmlns:p14="http://schemas.microsoft.com/office/powerpoint/2010/main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Video to a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the </a:t>
            </a:r>
            <a:r>
              <a:rPr lang="en-US" b="1" dirty="0" smtClean="0"/>
              <a:t>Videos</a:t>
            </a:r>
            <a:r>
              <a:rPr lang="en-US" dirty="0" smtClean="0"/>
              <a:t> icon</a:t>
            </a:r>
          </a:p>
          <a:p>
            <a:endParaRPr lang="en-US" dirty="0" smtClean="0"/>
          </a:p>
          <a:p>
            <a:r>
              <a:rPr lang="en-US" dirty="0" smtClean="0"/>
              <a:t>Click </a:t>
            </a:r>
            <a:r>
              <a:rPr lang="en-US" b="1" dirty="0" smtClean="0"/>
              <a:t>Manage Videos</a:t>
            </a:r>
          </a:p>
          <a:p>
            <a:endParaRPr lang="en-US" b="1" dirty="0" smtClean="0"/>
          </a:p>
          <a:p>
            <a:r>
              <a:rPr lang="en-US" dirty="0" smtClean="0"/>
              <a:t>Videos are organized into</a:t>
            </a:r>
            <a:br>
              <a:rPr lang="en-US" dirty="0" smtClean="0"/>
            </a:br>
            <a:r>
              <a:rPr lang="en-US" dirty="0" smtClean="0"/>
              <a:t>collections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24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987" y="1749425"/>
            <a:ext cx="48006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40419"/>
      </p:ext>
    </p:extLst>
  </p:cSld>
  <p:clrMapOvr>
    <a:masterClrMapping/>
  </p:clrMapOvr>
  <p:transition xmlns:p14="http://schemas.microsoft.com/office/powerpoint/2010/main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</a:t>
            </a:r>
            <a:r>
              <a:rPr lang="en-US" b="1" dirty="0" smtClean="0"/>
              <a:t>ADD NEW COLLECTION</a:t>
            </a:r>
          </a:p>
          <a:p>
            <a:r>
              <a:rPr lang="en-US" dirty="0" smtClean="0"/>
              <a:t>Enter name for the collection</a:t>
            </a:r>
          </a:p>
          <a:p>
            <a:r>
              <a:rPr lang="en-US" dirty="0" smtClean="0"/>
              <a:t>Click </a:t>
            </a:r>
            <a:r>
              <a:rPr lang="en-US" b="1" dirty="0" smtClean="0"/>
              <a:t>ASSIGN</a:t>
            </a:r>
            <a:r>
              <a:rPr lang="en-US" dirty="0" smtClean="0"/>
              <a:t> to assign videos to the collection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530" y="4504370"/>
            <a:ext cx="10440302" cy="338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07503"/>
      </p:ext>
    </p:extLst>
  </p:cSld>
  <p:clrMapOvr>
    <a:masterClrMapping/>
  </p:clrMapOvr>
  <p:transition xmlns:p14="http://schemas.microsoft.com/office/powerpoint/2010/main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Choose a video assignment</a:t>
            </a:r>
          </a:p>
          <a:p>
            <a:pPr lvl="1"/>
            <a:r>
              <a:rPr lang="en-US" dirty="0" smtClean="0"/>
              <a:t>Custom</a:t>
            </a:r>
          </a:p>
          <a:p>
            <a:pPr lvl="2"/>
            <a:r>
              <a:rPr lang="en-US" dirty="0" smtClean="0"/>
              <a:t>Videos added to the collection based upon tags,</a:t>
            </a:r>
            <a:br>
              <a:rPr lang="en-US" dirty="0" smtClean="0"/>
            </a:br>
            <a:r>
              <a:rPr lang="en-US" dirty="0" smtClean="0"/>
              <a:t>search terms or custom fields</a:t>
            </a:r>
          </a:p>
          <a:p>
            <a:pPr lvl="1"/>
            <a:r>
              <a:rPr lang="en-US" dirty="0" smtClean="0"/>
              <a:t>Playlist</a:t>
            </a:r>
          </a:p>
          <a:p>
            <a:pPr lvl="2"/>
            <a:r>
              <a:rPr lang="en-US" dirty="0" smtClean="0"/>
              <a:t>Videos added to collection based upon playlist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26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630" y="2007136"/>
            <a:ext cx="8600668" cy="599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98946"/>
      </p:ext>
    </p:extLst>
  </p:cSld>
  <p:clrMapOvr>
    <a:masterClrMapping/>
  </p:clrMapOvr>
  <p:transition xmlns:p14="http://schemas.microsoft.com/office/powerpoint/2010/main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Playlist Video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</a:t>
            </a:r>
            <a:r>
              <a:rPr lang="en-US" b="1" dirty="0" smtClean="0"/>
              <a:t>Playlist</a:t>
            </a:r>
          </a:p>
          <a:p>
            <a:pPr lvl="1"/>
            <a:r>
              <a:rPr lang="en-US" dirty="0" smtClean="0"/>
              <a:t>List of playlists in your Video Cloud</a:t>
            </a:r>
            <a:br>
              <a:rPr lang="en-US" dirty="0" smtClean="0"/>
            </a:br>
            <a:r>
              <a:rPr lang="en-US" dirty="0" smtClean="0"/>
              <a:t>account will display</a:t>
            </a:r>
          </a:p>
          <a:p>
            <a:endParaRPr lang="en-US" dirty="0" smtClean="0"/>
          </a:p>
          <a:p>
            <a:r>
              <a:rPr lang="en-US" dirty="0" smtClean="0"/>
              <a:t>Select a Playlist to use</a:t>
            </a:r>
          </a:p>
          <a:p>
            <a:pPr lvl="1"/>
            <a:r>
              <a:rPr lang="en-US" dirty="0" smtClean="0"/>
              <a:t>Video list will display videos in that</a:t>
            </a:r>
            <a:br>
              <a:rPr lang="en-US" dirty="0" smtClean="0"/>
            </a:br>
            <a:r>
              <a:rPr lang="en-US" dirty="0" smtClean="0"/>
              <a:t>playlist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27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364" y="1911090"/>
            <a:ext cx="8618876" cy="642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500625"/>
      </p:ext>
    </p:extLst>
  </p:cSld>
  <p:clrMapOvr>
    <a:masterClrMapping/>
  </p:clrMapOvr>
  <p:transition xmlns:p14="http://schemas.microsoft.com/office/powerpoint/2010/main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Custom Video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</a:t>
            </a:r>
            <a:r>
              <a:rPr lang="en-US" b="1" dirty="0" smtClean="0"/>
              <a:t>Custom</a:t>
            </a:r>
          </a:p>
          <a:p>
            <a:endParaRPr lang="en-US" b="1" dirty="0" smtClean="0"/>
          </a:p>
          <a:p>
            <a:r>
              <a:rPr lang="en-US" dirty="0" smtClean="0"/>
              <a:t>Add search parameters to select</a:t>
            </a:r>
            <a:br>
              <a:rPr lang="en-US" dirty="0" smtClean="0"/>
            </a:br>
            <a:r>
              <a:rPr lang="en-US" dirty="0" smtClean="0"/>
              <a:t>videos for the collection</a:t>
            </a:r>
          </a:p>
          <a:p>
            <a:endParaRPr lang="en-US" dirty="0" smtClean="0"/>
          </a:p>
          <a:p>
            <a:r>
              <a:rPr lang="en-US" dirty="0" smtClean="0"/>
              <a:t>Multiple search parameters are</a:t>
            </a:r>
            <a:br>
              <a:rPr lang="en-US" dirty="0" smtClean="0"/>
            </a:br>
            <a:r>
              <a:rPr lang="en-US" dirty="0" smtClean="0"/>
              <a:t>supported</a:t>
            </a:r>
          </a:p>
          <a:p>
            <a:endParaRPr lang="en-US" dirty="0" smtClean="0"/>
          </a:p>
          <a:p>
            <a:r>
              <a:rPr lang="en-US" dirty="0" smtClean="0"/>
              <a:t>(Optional) Order videos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28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160" y="1600752"/>
            <a:ext cx="9106347" cy="692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79833"/>
      </p:ext>
    </p:extLst>
  </p:cSld>
  <p:clrMapOvr>
    <a:masterClrMapping/>
  </p:clrMapOvr>
  <p:transition xmlns:p14="http://schemas.microsoft.com/office/powerpoint/2010/main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Collection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an image to use to represent the collection</a:t>
            </a:r>
            <a:endParaRPr lang="en-US" b="1" dirty="0" smtClean="0"/>
          </a:p>
          <a:p>
            <a:endParaRPr lang="en-US" b="1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412" y="3276206"/>
            <a:ext cx="5851874" cy="487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6478"/>
      </p:ext>
    </p:extLst>
  </p:cSld>
  <p:clrMapOvr>
    <a:masterClrMapping/>
  </p:clrMapOvr>
  <p:transition xmlns:p14="http://schemas.microsoft.com/office/powerpoint/2010/main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07869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Nesting 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Nest a collection under</a:t>
            </a:r>
            <a:br>
              <a:rPr lang="en-US" dirty="0" smtClean="0"/>
            </a:br>
            <a:r>
              <a:rPr lang="en-US" dirty="0" smtClean="0"/>
              <a:t>another collection</a:t>
            </a:r>
          </a:p>
          <a:p>
            <a:endParaRPr lang="en-US" b="1" dirty="0"/>
          </a:p>
          <a:p>
            <a:r>
              <a:rPr lang="en-US" dirty="0" smtClean="0"/>
              <a:t>Not all templates support nested</a:t>
            </a:r>
            <a:br>
              <a:rPr lang="en-US" dirty="0" smtClean="0"/>
            </a:br>
            <a:r>
              <a:rPr lang="en-US" dirty="0" smtClean="0"/>
              <a:t>collections</a:t>
            </a:r>
          </a:p>
          <a:p>
            <a:endParaRPr lang="en-US" b="1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30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257" y="1749425"/>
            <a:ext cx="9159518" cy="693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014784"/>
      </p:ext>
    </p:extLst>
  </p:cSld>
  <p:clrMapOvr>
    <a:masterClrMapping/>
  </p:clrMapOvr>
  <p:transition xmlns:p14="http://schemas.microsoft.com/office/powerpoint/2010/main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Setting </a:t>
            </a:r>
            <a:r>
              <a:rPr lang="en-US" dirty="0" smtClean="0"/>
              <a:t>Site </a:t>
            </a:r>
            <a:r>
              <a:rPr lang="en-US" dirty="0"/>
              <a:t>Properties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184589"/>
      </p:ext>
    </p:extLst>
  </p:cSld>
  <p:clrMapOvr>
    <a:masterClrMapping/>
  </p:clrMapOvr>
  <p:transition xmlns:p14="http://schemas.microsoft.com/office/powerpoint/2010/main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Styles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the </a:t>
            </a:r>
            <a:r>
              <a:rPr lang="en-US" b="1" dirty="0" smtClean="0"/>
              <a:t>Styles</a:t>
            </a:r>
            <a:r>
              <a:rPr lang="en-US" dirty="0" smtClean="0"/>
              <a:t> icon</a:t>
            </a:r>
          </a:p>
          <a:p>
            <a:r>
              <a:rPr lang="en-US" dirty="0" smtClean="0"/>
              <a:t>Change:</a:t>
            </a:r>
          </a:p>
          <a:p>
            <a:pPr lvl="1"/>
            <a:r>
              <a:rPr lang="en-US" dirty="0" smtClean="0"/>
              <a:t>Theme</a:t>
            </a:r>
          </a:p>
          <a:p>
            <a:pPr lvl="1"/>
            <a:r>
              <a:rPr lang="en-US" dirty="0" smtClean="0"/>
              <a:t>Color</a:t>
            </a:r>
          </a:p>
          <a:p>
            <a:pPr lvl="1"/>
            <a:r>
              <a:rPr lang="en-US" dirty="0" smtClean="0"/>
              <a:t>Fonts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2937" y="1359776"/>
            <a:ext cx="3606800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60628"/>
      </p:ext>
    </p:extLst>
  </p:cSld>
  <p:clrMapOvr>
    <a:masterClrMapping/>
  </p:clrMapOvr>
  <p:transition xmlns:p14="http://schemas.microsoft.com/office/powerpoint/2010/main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Social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the </a:t>
            </a:r>
            <a:r>
              <a:rPr lang="en-US" b="1" dirty="0" smtClean="0"/>
              <a:t>Social Settings </a:t>
            </a:r>
            <a:r>
              <a:rPr lang="en-US" dirty="0" smtClean="0"/>
              <a:t>icon</a:t>
            </a:r>
          </a:p>
          <a:p>
            <a:endParaRPr lang="en-US" dirty="0" smtClean="0"/>
          </a:p>
          <a:p>
            <a:r>
              <a:rPr lang="en-US" dirty="0" smtClean="0"/>
              <a:t>Video Sharing</a:t>
            </a:r>
          </a:p>
          <a:p>
            <a:endParaRPr lang="en-US" dirty="0" smtClean="0"/>
          </a:p>
          <a:p>
            <a:r>
              <a:rPr lang="en-US" dirty="0" smtClean="0"/>
              <a:t>Stay Connected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33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8831" y="1254027"/>
            <a:ext cx="34036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539161"/>
      </p:ext>
    </p:extLst>
  </p:cSld>
  <p:clrMapOvr>
    <a:masterClrMapping/>
  </p:clrMapOvr>
  <p:transition xmlns:p14="http://schemas.microsoft.com/office/powerpoint/2010/main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Video Sharing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Video Sharing settings allow viewers to share your videos out to social media sites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34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163" y="2795980"/>
            <a:ext cx="6764886" cy="50429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5844" y="5675545"/>
            <a:ext cx="8168427" cy="356688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5178429" y="5431887"/>
            <a:ext cx="9421066" cy="156873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400932"/>
      </p:ext>
    </p:extLst>
  </p:cSld>
  <p:clrMapOvr>
    <a:masterClrMapping/>
  </p:clrMapOvr>
  <p:transition xmlns:p14="http://schemas.microsoft.com/office/powerpoint/2010/main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Stay Connected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Stay Connected settings provide viewers with easy access to your social media sites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6667" y="3201505"/>
            <a:ext cx="6002156" cy="63749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2625233"/>
            <a:ext cx="4970100" cy="600148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196592" y="5143751"/>
            <a:ext cx="6112701" cy="3991211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705940"/>
      </p:ext>
    </p:extLst>
  </p:cSld>
  <p:clrMapOvr>
    <a:masterClrMapping/>
  </p:clrMapOvr>
  <p:transition xmlns:p14="http://schemas.microsoft.com/office/powerpoint/2010/main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Discovery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the </a:t>
            </a:r>
            <a:r>
              <a:rPr lang="en-US" b="1" dirty="0" smtClean="0"/>
              <a:t>Discovery</a:t>
            </a:r>
            <a:r>
              <a:rPr lang="en-US" dirty="0" smtClean="0"/>
              <a:t> icon</a:t>
            </a:r>
          </a:p>
          <a:p>
            <a:endParaRPr lang="en-US" dirty="0" smtClean="0"/>
          </a:p>
          <a:p>
            <a:r>
              <a:rPr lang="en-US" dirty="0" smtClean="0"/>
              <a:t>Site Description</a:t>
            </a:r>
          </a:p>
          <a:p>
            <a:endParaRPr lang="en-US" dirty="0" smtClean="0"/>
          </a:p>
          <a:p>
            <a:r>
              <a:rPr lang="en-US" dirty="0" smtClean="0"/>
              <a:t>Site Search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36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740" y="1905000"/>
            <a:ext cx="3352800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86622"/>
      </p:ext>
    </p:extLst>
  </p:cSld>
  <p:clrMapOvr>
    <a:masterClrMapping/>
  </p:clrMapOvr>
  <p:transition xmlns:p14="http://schemas.microsoft.com/office/powerpoint/2010/main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Site Description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 the site name, description and keywords</a:t>
            </a:r>
          </a:p>
          <a:p>
            <a:endParaRPr lang="en-US" dirty="0" smtClean="0"/>
          </a:p>
          <a:p>
            <a:r>
              <a:rPr lang="en-US" dirty="0" smtClean="0"/>
              <a:t>Site name</a:t>
            </a:r>
          </a:p>
          <a:p>
            <a:pPr lvl="1"/>
            <a:r>
              <a:rPr lang="en-US" dirty="0" smtClean="0"/>
              <a:t>Appears in browser title</a:t>
            </a:r>
          </a:p>
          <a:p>
            <a:pPr lvl="1"/>
            <a:r>
              <a:rPr lang="en-US" dirty="0"/>
              <a:t>Added to site </a:t>
            </a:r>
            <a:r>
              <a:rPr lang="en-US" dirty="0" smtClean="0"/>
              <a:t>thumbnail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Site Description</a:t>
            </a:r>
          </a:p>
          <a:p>
            <a:pPr lvl="1"/>
            <a:r>
              <a:rPr lang="en-US" dirty="0" smtClean="0"/>
              <a:t>Added to site thumbnail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Meta tags</a:t>
            </a:r>
          </a:p>
          <a:p>
            <a:pPr lvl="1"/>
            <a:r>
              <a:rPr lang="en-US" dirty="0" smtClean="0"/>
              <a:t>Added to &lt;meta  name=“keywords”&gt; for page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37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1503" y="2699935"/>
            <a:ext cx="5381401" cy="59591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8687" y="6263593"/>
            <a:ext cx="4933979" cy="2978832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0553624" y="5295421"/>
            <a:ext cx="3811084" cy="2729686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0992310" y="4375391"/>
            <a:ext cx="3617857" cy="2134337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453531"/>
      </p:ext>
    </p:extLst>
  </p:cSld>
  <p:clrMapOvr>
    <a:masterClrMapping/>
  </p:clrMapOvr>
  <p:transition xmlns:p14="http://schemas.microsoft.com/office/powerpoint/2010/main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Site Search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Enable the ability for users to search the site</a:t>
            </a:r>
          </a:p>
          <a:p>
            <a:r>
              <a:rPr lang="en-US" dirty="0"/>
              <a:t>Include Tag – videos must also have this tag</a:t>
            </a:r>
            <a:br>
              <a:rPr lang="en-US" dirty="0"/>
            </a:br>
            <a:r>
              <a:rPr lang="en-US" dirty="0"/>
              <a:t>to be returned in search results</a:t>
            </a:r>
          </a:p>
          <a:p>
            <a:r>
              <a:rPr lang="en-US" dirty="0" smtClean="0"/>
              <a:t>Exclude </a:t>
            </a:r>
            <a:r>
              <a:rPr lang="en-US" dirty="0"/>
              <a:t>Tag – videos </a:t>
            </a:r>
            <a:r>
              <a:rPr lang="en-US" dirty="0" smtClean="0"/>
              <a:t>with this tag will be</a:t>
            </a:r>
            <a:br>
              <a:rPr lang="en-US" dirty="0" smtClean="0"/>
            </a:br>
            <a:r>
              <a:rPr lang="en-US" dirty="0" smtClean="0"/>
              <a:t>excluded from search results</a:t>
            </a:r>
          </a:p>
          <a:p>
            <a:r>
              <a:rPr lang="en-US" dirty="0" smtClean="0"/>
              <a:t>Only a single tag is supported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38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921" y="2818690"/>
            <a:ext cx="6683781" cy="49534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378" y="5385660"/>
            <a:ext cx="5191345" cy="367853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3819500" y="6664766"/>
            <a:ext cx="10321093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496734"/>
      </p:ext>
    </p:extLst>
  </p:cSld>
  <p:clrMapOvr>
    <a:masterClrMapping/>
  </p:clrMapOvr>
  <p:transition xmlns:p14="http://schemas.microsoft.com/office/powerpoint/2010/main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General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the </a:t>
            </a:r>
            <a:r>
              <a:rPr lang="en-US" b="1" dirty="0" smtClean="0"/>
              <a:t>Settings </a:t>
            </a:r>
            <a:r>
              <a:rPr lang="en-US" dirty="0" smtClean="0"/>
              <a:t>icon</a:t>
            </a:r>
          </a:p>
          <a:p>
            <a:endParaRPr lang="en-US" dirty="0" smtClean="0"/>
          </a:p>
          <a:p>
            <a:r>
              <a:rPr lang="en-US" dirty="0" smtClean="0"/>
              <a:t>URL</a:t>
            </a:r>
          </a:p>
          <a:p>
            <a:endParaRPr lang="en-US" dirty="0"/>
          </a:p>
          <a:p>
            <a:r>
              <a:rPr lang="en-US" dirty="0" smtClean="0"/>
              <a:t>Add-Ons</a:t>
            </a:r>
          </a:p>
          <a:p>
            <a:endParaRPr lang="en-US" dirty="0"/>
          </a:p>
          <a:p>
            <a:r>
              <a:rPr lang="en-US" dirty="0" smtClean="0"/>
              <a:t>Custom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764" y="1749425"/>
            <a:ext cx="2895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32424"/>
      </p:ext>
    </p:extLst>
  </p:cSld>
  <p:clrMapOvr>
    <a:masterClrMapping/>
  </p:clrMapOvr>
  <p:transition xmlns:p14="http://schemas.microsoft.com/office/powerpoint/2010/main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Gallery?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Brightcove Gallery enables marketers to create engaging video portal experiences with best practices for SEO, responsive design, social sharing and conversion all in a single solution that can be implemented and updated in just </a:t>
            </a:r>
            <a:r>
              <a:rPr lang="en-US" dirty="0" smtClean="0"/>
              <a:t>minutes</a:t>
            </a:r>
          </a:p>
          <a:p>
            <a:endParaRPr lang="en-US" dirty="0" smtClean="0"/>
          </a:p>
          <a:p>
            <a:r>
              <a:rPr lang="en-US" dirty="0" smtClean="0"/>
              <a:t>Integrates closely with Video </a:t>
            </a:r>
            <a:r>
              <a:rPr lang="en-US" dirty="0" smtClean="0"/>
              <a:t>Cloud</a:t>
            </a:r>
          </a:p>
          <a:p>
            <a:endParaRPr lang="en-US" dirty="0" smtClean="0"/>
          </a:p>
          <a:p>
            <a:r>
              <a:rPr lang="en-US" dirty="0" smtClean="0"/>
              <a:t>No technical resources </a:t>
            </a:r>
            <a:r>
              <a:rPr lang="en-US" dirty="0" smtClean="0"/>
              <a:t>required</a:t>
            </a:r>
          </a:p>
          <a:p>
            <a:endParaRPr lang="en-US" dirty="0" smtClean="0"/>
          </a:p>
          <a:p>
            <a:r>
              <a:rPr lang="en-US" dirty="0" smtClean="0"/>
              <a:t>Over 100 out-of-the-box </a:t>
            </a:r>
            <a:r>
              <a:rPr lang="en-US" dirty="0" smtClean="0"/>
              <a:t>templates</a:t>
            </a:r>
          </a:p>
          <a:p>
            <a:endParaRPr lang="en-US" dirty="0" smtClean="0"/>
          </a:p>
          <a:p>
            <a:r>
              <a:rPr lang="en-US" dirty="0" smtClean="0"/>
              <a:t>Responsive design looks great on any </a:t>
            </a:r>
            <a:r>
              <a:rPr lang="en-US" dirty="0" smtClean="0"/>
              <a:t>device</a:t>
            </a:r>
          </a:p>
          <a:p>
            <a:endParaRPr lang="en-US" dirty="0" smtClean="0"/>
          </a:p>
          <a:p>
            <a:r>
              <a:rPr lang="en-US" dirty="0" smtClean="0"/>
              <a:t>Social sharing features to drive more traffic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74920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URL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 access the site using a custom domain</a:t>
            </a:r>
          </a:p>
          <a:p>
            <a:endParaRPr lang="en-US" dirty="0" smtClean="0"/>
          </a:p>
          <a:p>
            <a:r>
              <a:rPr lang="en-US" dirty="0" smtClean="0"/>
              <a:t>To use a custom domain you must:</a:t>
            </a:r>
          </a:p>
          <a:p>
            <a:pPr lvl="1"/>
            <a:r>
              <a:rPr lang="en-US" dirty="0" smtClean="0"/>
              <a:t>Configure the domain settings in Gallery</a:t>
            </a:r>
          </a:p>
          <a:p>
            <a:pPr lvl="1"/>
            <a:r>
              <a:rPr lang="en-US" dirty="0" smtClean="0"/>
              <a:t>Configure a CNAME record for the</a:t>
            </a:r>
            <a:br>
              <a:rPr lang="en-US" dirty="0" smtClean="0"/>
            </a:br>
            <a:r>
              <a:rPr lang="en-US" dirty="0" smtClean="0"/>
              <a:t>domain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40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3234" y="4044568"/>
            <a:ext cx="7805589" cy="4426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92935" y="7047242"/>
            <a:ext cx="3703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Domain to access the site at</a:t>
            </a: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104961" y="7047242"/>
            <a:ext cx="2508273" cy="215852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196952"/>
      </p:ext>
    </p:extLst>
  </p:cSld>
  <p:clrMapOvr>
    <a:masterClrMapping/>
  </p:clrMapOvr>
  <p:transition xmlns:p14="http://schemas.microsoft.com/office/powerpoint/2010/main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a CNAME record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Process will be different depending on the domain registrar</a:t>
            </a:r>
          </a:p>
          <a:p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To host site at videos.mysite.com</a:t>
            </a:r>
          </a:p>
          <a:p>
            <a:pPr lvl="1"/>
            <a:r>
              <a:rPr lang="en-US" dirty="0" smtClean="0"/>
              <a:t>Set </a:t>
            </a:r>
            <a:r>
              <a:rPr lang="en-US" b="1" dirty="0" smtClean="0"/>
              <a:t>Host</a:t>
            </a:r>
            <a:r>
              <a:rPr lang="en-US" dirty="0" smtClean="0"/>
              <a:t> to videos</a:t>
            </a:r>
          </a:p>
          <a:p>
            <a:pPr lvl="1"/>
            <a:r>
              <a:rPr lang="en-US" dirty="0" smtClean="0"/>
              <a:t>Set </a:t>
            </a:r>
            <a:r>
              <a:rPr lang="en-US" b="1" dirty="0" smtClean="0"/>
              <a:t>Points To </a:t>
            </a:r>
            <a:r>
              <a:rPr lang="en-US" dirty="0" smtClean="0"/>
              <a:t>to the Gallery site URL</a:t>
            </a:r>
          </a:p>
          <a:p>
            <a:pPr lvl="2"/>
            <a:r>
              <a:rPr lang="en-US" dirty="0" smtClean="0"/>
              <a:t>Site URL appears with the site thumbnail</a:t>
            </a:r>
          </a:p>
          <a:p>
            <a:r>
              <a:rPr lang="en-US" dirty="0" smtClean="0"/>
              <a:t>DNS changes may take up to 48 hours to appear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41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918" y="2606693"/>
            <a:ext cx="4974905" cy="2603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202" y="6176736"/>
            <a:ext cx="8724900" cy="23876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8132521" y="4511584"/>
            <a:ext cx="5926715" cy="314140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196952"/>
      </p:ext>
    </p:extLst>
  </p:cSld>
  <p:clrMapOvr>
    <a:masterClrMapping/>
  </p:clrMapOvr>
  <p:transition xmlns:p14="http://schemas.microsoft.com/office/powerpoint/2010/main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Custom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Provides the ability to use a custom JavaScript or CSS file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438" y="2983278"/>
            <a:ext cx="83947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96952"/>
      </p:ext>
    </p:extLst>
  </p:cSld>
  <p:clrMapOvr>
    <a:masterClrMapping/>
  </p:clrMapOvr>
  <p:transition xmlns:p14="http://schemas.microsoft.com/office/powerpoint/2010/main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457200" indent="-457200"/>
            <a:r>
              <a:rPr lang="en-US" dirty="0" smtClean="0"/>
              <a:t>Previewing </a:t>
            </a:r>
            <a:r>
              <a:rPr lang="en-US" dirty="0"/>
              <a:t>&amp; Publishing a Site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663405"/>
      </p:ext>
    </p:extLst>
  </p:cSld>
  <p:clrMapOvr>
    <a:masterClrMapping/>
  </p:clrMapOvr>
  <p:transition xmlns:p14="http://schemas.microsoft.com/office/powerpoint/2010/main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Previewing a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PREVIEW from Gallery homepage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Hover over the site thumbnail and click </a:t>
            </a:r>
            <a:r>
              <a:rPr lang="en-US" b="1" dirty="0" smtClean="0"/>
              <a:t>Preview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Click </a:t>
            </a:r>
            <a:r>
              <a:rPr lang="en-US" b="1" dirty="0" smtClean="0"/>
              <a:t>PREVIEW &amp; PUBLISH </a:t>
            </a:r>
            <a:r>
              <a:rPr lang="en-US" dirty="0" smtClean="0"/>
              <a:t>inside of the Gallery Site Editor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44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5779" y="1850535"/>
            <a:ext cx="1409700" cy="86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2140" y="2316335"/>
            <a:ext cx="3124200" cy="3937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7347" y="7036308"/>
            <a:ext cx="22352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240371"/>
      </p:ext>
    </p:extLst>
  </p:cSld>
  <p:clrMapOvr>
    <a:masterClrMapping/>
  </p:clrMapOvr>
  <p:transition xmlns:p14="http://schemas.microsoft.com/office/powerpoint/2010/main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Publishing a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PUBLISH from Gallery homepage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Hover over the site thumbnail and click </a:t>
            </a:r>
            <a:r>
              <a:rPr lang="en-US" b="1" dirty="0" smtClean="0"/>
              <a:t>Publish Site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Click </a:t>
            </a:r>
            <a:r>
              <a:rPr lang="en-US" b="1" dirty="0" smtClean="0"/>
              <a:t>PREVIEW &amp; PUBLISH </a:t>
            </a:r>
            <a:r>
              <a:rPr lang="en-US" dirty="0" smtClean="0"/>
              <a:t>inside of the Gallery Site Editor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7347" y="7036308"/>
            <a:ext cx="2235200" cy="127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6374" y="1306467"/>
            <a:ext cx="2705100" cy="187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1200" y="2309875"/>
            <a:ext cx="31242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02272"/>
      </p:ext>
    </p:extLst>
  </p:cSld>
  <p:clrMapOvr>
    <a:masterClrMapping/>
  </p:clrMapOvr>
  <p:transition xmlns:p14="http://schemas.microsoft.com/office/powerpoint/2010/main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Publishing a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Publishing a site generates a static URL for the site so viewers can access it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46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679" y="2613334"/>
            <a:ext cx="7175500" cy="345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3676" y="3514725"/>
            <a:ext cx="68326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67203"/>
      </p:ext>
    </p:extLst>
  </p:cSld>
  <p:clrMapOvr>
    <a:masterClrMapping/>
  </p:clrMapOvr>
  <p:transition xmlns:p14="http://schemas.microsoft.com/office/powerpoint/2010/main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Publishing a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 make any changes to the site, make sure to republish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47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2949702"/>
            <a:ext cx="63500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547293"/>
      </p:ext>
    </p:extLst>
  </p:cSld>
  <p:clrMapOvr>
    <a:masterClrMapping/>
  </p:clrMapOvr>
  <p:transition xmlns:p14="http://schemas.microsoft.com/office/powerpoint/2010/main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7560267"/>
      </p:ext>
    </p:extLst>
  </p:cSld>
  <p:clrMapOvr>
    <a:masterClrMapping/>
  </p:clrMapOvr>
  <p:transition xmlns:p14="http://schemas.microsoft.com/office/powerpoint/2010/main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Navigating the Gallery Module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841" y="1749425"/>
            <a:ext cx="10997768" cy="688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9480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Gallery Settings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161336"/>
      </p:ext>
    </p:extLst>
  </p:cSld>
  <p:clrMapOvr>
    <a:masterClrMapping/>
  </p:clrMapOvr>
  <p:transition xmlns:p14="http://schemas.microsoft.com/office/powerpoint/2010/main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Gallery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Gallery Settings must be configured before you can start using Gallery</a:t>
            </a:r>
          </a:p>
          <a:p>
            <a:pPr lvl="1"/>
            <a:r>
              <a:rPr lang="en-US" dirty="0" smtClean="0"/>
              <a:t>API read token</a:t>
            </a:r>
          </a:p>
          <a:p>
            <a:pPr lvl="1"/>
            <a:r>
              <a:rPr lang="en-US" dirty="0" smtClean="0"/>
              <a:t>Player ID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7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857" y="3247999"/>
            <a:ext cx="10345543" cy="552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6480"/>
      </p:ext>
    </p:extLst>
  </p:cSld>
  <p:clrMapOvr>
    <a:masterClrMapping/>
  </p:clrMapOvr>
  <p:transition xmlns:p14="http://schemas.microsoft.com/office/powerpoint/2010/main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API Read Token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Gallery requires your Video Cloud API read token so it can access the videos and playlists in your account</a:t>
            </a:r>
          </a:p>
          <a:p>
            <a:r>
              <a:rPr lang="en-US" dirty="0" smtClean="0"/>
              <a:t>To configure the API read token:</a:t>
            </a:r>
          </a:p>
          <a:p>
            <a:pPr lvl="1"/>
            <a:r>
              <a:rPr lang="en-US" dirty="0" smtClean="0"/>
              <a:t>Click the </a:t>
            </a:r>
            <a:r>
              <a:rPr lang="en-US" dirty="0" smtClean="0">
                <a:solidFill>
                  <a:srgbClr val="FF0000"/>
                </a:solidFill>
              </a:rPr>
              <a:t>account settings </a:t>
            </a:r>
            <a:r>
              <a:rPr lang="en-US" dirty="0" smtClean="0"/>
              <a:t>link or go to Account Settings &gt; API Management</a:t>
            </a:r>
          </a:p>
          <a:p>
            <a:pPr lvl="1"/>
            <a:r>
              <a:rPr lang="en-US" dirty="0" smtClean="0"/>
              <a:t>Copy the read token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8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84" y="4599496"/>
            <a:ext cx="9188020" cy="32651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219" y="6819206"/>
            <a:ext cx="6362468" cy="265220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6640513" y="6520399"/>
            <a:ext cx="4084993" cy="1451349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283856"/>
      </p:ext>
    </p:extLst>
  </p:cSld>
  <p:clrMapOvr>
    <a:masterClrMapping/>
  </p:clrMapOvr>
  <p:transition xmlns:p14="http://schemas.microsoft.com/office/powerpoint/2010/main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the Player 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recommend creating a dedicated player for your Gallery site</a:t>
            </a:r>
          </a:p>
          <a:p>
            <a:r>
              <a:rPr lang="en-US" dirty="0" smtClean="0"/>
              <a:t>Only single video players are supported</a:t>
            </a:r>
          </a:p>
          <a:p>
            <a:r>
              <a:rPr lang="en-US" dirty="0" smtClean="0"/>
              <a:t>Player should have these settings enabled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161" y="3916508"/>
            <a:ext cx="7789754" cy="513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98221"/>
      </p:ext>
    </p:extLst>
  </p:cSld>
  <p:clrMapOvr>
    <a:masterClrMapping/>
  </p:clrMapOvr>
  <p:transition xmlns:p14="http://schemas.microsoft.com/office/powerpoint/2010/main">
    <p:fade/>
  </p:transition>
</p:sld>
</file>

<file path=ppt/theme/theme1.xml><?xml version="1.0" encoding="utf-8"?>
<a:theme xmlns:a="http://schemas.openxmlformats.org/drawingml/2006/main" name="Default Theme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Default Theme" id="{8A2521FB-64EE-42D5-8758-AC8752AC4E45}" vid="{9A26B303-A712-4382-8B06-5EAD987DB4A0}"/>
    </a:ext>
  </a:extLst>
</a:theme>
</file>

<file path=ppt/theme/theme2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rightcove_Template_2014_final.pptx" id="{E6769538-4E99-47EE-AB1B-7D63695A7091}" vid="{0EE3B5D0-E15D-4720-AE94-86BB07FCF50B}"/>
    </a:ext>
  </a:extLst>
</a:theme>
</file>

<file path=ppt/theme/theme3.xml><?xml version="1.0" encoding="utf-8"?>
<a:theme xmlns:a="http://schemas.openxmlformats.org/drawingml/2006/main" name="servic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rightcove_Template_2014_final.pptx" id="{E6769538-4E99-47EE-AB1B-7D63695A7091}" vid="{E5E1EA4C-A180-451D-BD91-2388AC8F8BF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786</TotalTime>
  <Words>1031</Words>
  <Application>Microsoft Macintosh PowerPoint</Application>
  <PresentationFormat>Custom</PresentationFormat>
  <Paragraphs>294</Paragraphs>
  <Slides>48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51" baseType="lpstr">
      <vt:lpstr>Default Theme</vt:lpstr>
      <vt:lpstr>2014 Titles</vt:lpstr>
      <vt:lpstr>services</vt:lpstr>
      <vt:lpstr>Brightcove Gallery Essentials</vt:lpstr>
      <vt:lpstr>Agenda</vt:lpstr>
      <vt:lpstr>Introduction</vt:lpstr>
      <vt:lpstr>What is Gallery?</vt:lpstr>
      <vt:lpstr>Navigating the Gallery Module</vt:lpstr>
      <vt:lpstr>Gallery Settings</vt:lpstr>
      <vt:lpstr>Configuring Gallery Settings</vt:lpstr>
      <vt:lpstr>Configuring API Read Token</vt:lpstr>
      <vt:lpstr>Configuring the Player ID</vt:lpstr>
      <vt:lpstr>Configuring the Player ID</vt:lpstr>
      <vt:lpstr>Creating a New Site</vt:lpstr>
      <vt:lpstr>Creating a New Site</vt:lpstr>
      <vt:lpstr>Creating a New Site</vt:lpstr>
      <vt:lpstr>Gallery Site Editor</vt:lpstr>
      <vt:lpstr>Adding Objects to Pages</vt:lpstr>
      <vt:lpstr>Page Navigation</vt:lpstr>
      <vt:lpstr>Editing the Player Layout</vt:lpstr>
      <vt:lpstr>Editing the Page Content</vt:lpstr>
      <vt:lpstr>Adding an Image</vt:lpstr>
      <vt:lpstr>Adding Text</vt:lpstr>
      <vt:lpstr>Adding Text</vt:lpstr>
      <vt:lpstr>Deleting Objects</vt:lpstr>
      <vt:lpstr>Adding Video to a Site</vt:lpstr>
      <vt:lpstr>Adding Video to a Site</vt:lpstr>
      <vt:lpstr>Creating a Collection</vt:lpstr>
      <vt:lpstr>Creating a Collection</vt:lpstr>
      <vt:lpstr>Using a Playlist Video Assignment</vt:lpstr>
      <vt:lpstr>Using a Custom Video Assignment</vt:lpstr>
      <vt:lpstr>Using a Collection Image</vt:lpstr>
      <vt:lpstr>Nesting Collections</vt:lpstr>
      <vt:lpstr>Setting Site Properties</vt:lpstr>
      <vt:lpstr>Setting Styles</vt:lpstr>
      <vt:lpstr>Setting Social Settings</vt:lpstr>
      <vt:lpstr>Setting Video Sharing Settings</vt:lpstr>
      <vt:lpstr>Setting Stay Connected Settings</vt:lpstr>
      <vt:lpstr>Setting Discovery Settings</vt:lpstr>
      <vt:lpstr>Setting Site Description Settings</vt:lpstr>
      <vt:lpstr>Setting Site Search Settings</vt:lpstr>
      <vt:lpstr>Setting General Settings</vt:lpstr>
      <vt:lpstr>Setting URL Settings</vt:lpstr>
      <vt:lpstr>Configuring a CNAME record</vt:lpstr>
      <vt:lpstr>Setting Custom Settings</vt:lpstr>
      <vt:lpstr>Previewing &amp; Publishing a Site</vt:lpstr>
      <vt:lpstr>Previewing a Site</vt:lpstr>
      <vt:lpstr>Publishing a Site</vt:lpstr>
      <vt:lpstr>Publishing a Site</vt:lpstr>
      <vt:lpstr>Publishing a Site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 Bailey</dc:creator>
  <cp:lastModifiedBy>Bob Bailey</cp:lastModifiedBy>
  <cp:revision>82</cp:revision>
  <dcterms:created xsi:type="dcterms:W3CDTF">2014-05-09T14:06:56Z</dcterms:created>
  <dcterms:modified xsi:type="dcterms:W3CDTF">2014-05-12T19:39:32Z</dcterms:modified>
</cp:coreProperties>
</file>